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notesMasterIdLst>
    <p:notesMasterId r:id="rId10"/>
  </p:notesMasterIdLst>
  <p:sldIdLst>
    <p:sldId id="410" r:id="rId2"/>
    <p:sldId id="498" r:id="rId3"/>
    <p:sldId id="493" r:id="rId4"/>
    <p:sldId id="495" r:id="rId5"/>
    <p:sldId id="494" r:id="rId6"/>
    <p:sldId id="496" r:id="rId7"/>
    <p:sldId id="497" r:id="rId8"/>
    <p:sldId id="485" r:id="rId9"/>
  </p:sldIdLst>
  <p:sldSz cx="9144000" cy="6858000" type="screen4x3"/>
  <p:notesSz cx="7010400" cy="9296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3EB921"/>
    <a:srgbClr val="1AB861"/>
    <a:srgbClr val="0000FF"/>
    <a:srgbClr val="9148C8"/>
    <a:srgbClr val="7AB511"/>
    <a:srgbClr val="68EE6B"/>
    <a:srgbClr val="33CC33"/>
    <a:srgbClr val="FF9900"/>
    <a:srgbClr val="5F29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12" autoAdjust="0"/>
    <p:restoredTop sz="94685" autoAdjust="0"/>
  </p:normalViewPr>
  <p:slideViewPr>
    <p:cSldViewPr>
      <p:cViewPr varScale="1">
        <p:scale>
          <a:sx n="105" d="100"/>
          <a:sy n="105" d="100"/>
        </p:scale>
        <p:origin x="150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70159" y="0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7936A-47A2-4402-9C61-EBC2B4801213}" type="datetimeFigureOut">
              <a:rPr lang="ru-RU" smtClean="0"/>
              <a:pPr/>
              <a:t>07.06.2018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0713" y="4416311"/>
            <a:ext cx="5608975" cy="41829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29648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70159" y="8829648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8BD01-5456-44B5-B10F-AA763C859A9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9221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8BD01-5456-44B5-B10F-AA763C859A98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118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1711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1639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04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2388" y="115888"/>
            <a:ext cx="7821612" cy="8382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646D5-0968-46A1-8430-F164253215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7327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027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4743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8288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9554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0562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0549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7159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9958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7442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674" name="Rectangle 2"/>
          <p:cNvSpPr>
            <a:spLocks noGrp="1" noChangeArrowheads="1"/>
          </p:cNvSpPr>
          <p:nvPr>
            <p:ph type="body" sz="half" idx="3"/>
          </p:nvPr>
        </p:nvSpPr>
        <p:spPr>
          <a:xfrm>
            <a:off x="3090991" y="692696"/>
            <a:ext cx="5484911" cy="1584176"/>
          </a:xfrm>
          <a:noFill/>
          <a:ln>
            <a:noFill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 defTabSz="304800" eaLnBrk="1" hangingPunct="1">
              <a:lnSpc>
                <a:spcPct val="75000"/>
              </a:lnSpc>
              <a:defRPr/>
            </a:pPr>
            <a:endParaRPr lang="en-US" sz="5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0" indent="0" algn="ctr" defTabSz="304800">
              <a:lnSpc>
                <a:spcPts val="120"/>
              </a:lnSpc>
              <a:buNone/>
              <a:defRPr/>
            </a:pPr>
            <a:r>
              <a:rPr lang="ru-RU" sz="6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 defTabSz="304800">
              <a:buNone/>
            </a:pPr>
            <a:endParaRPr lang="ru-RU" sz="1600" b="1" dirty="0"/>
          </a:p>
          <a:p>
            <a:pPr marL="0" indent="0" algn="ctr" defTabSz="304800">
              <a:buNone/>
            </a:pPr>
            <a:endParaRPr lang="ru-RU" b="1" dirty="0">
              <a:solidFill>
                <a:srgbClr val="99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 flipH="1">
            <a:off x="0" y="2421878"/>
            <a:ext cx="1872208" cy="15377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30" y="692697"/>
            <a:ext cx="2745086" cy="898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788024" y="656109"/>
            <a:ext cx="4211960" cy="1200329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rgbClr val="C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Аганбегян </a:t>
            </a:r>
            <a:r>
              <a:rPr lang="ru-RU" dirty="0" smtClean="0">
                <a:solidFill>
                  <a:srgbClr val="C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Абел Гезевич,</a:t>
            </a:r>
            <a:r>
              <a:rPr lang="ru-RU" b="1" dirty="0" smtClean="0">
                <a:solidFill>
                  <a:srgbClr val="C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b="1" dirty="0" smtClean="0">
              <a:solidFill>
                <a:srgbClr val="C00000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r>
              <a:rPr lang="ru-RU" dirty="0" smtClean="0">
                <a:solidFill>
                  <a:srgbClr val="C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академик РАН</a:t>
            </a:r>
          </a:p>
          <a:p>
            <a:pPr algn="r"/>
            <a:endParaRPr lang="ru-RU" b="1" dirty="0" smtClean="0">
              <a:solidFill>
                <a:srgbClr val="C00000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endParaRPr lang="ru-RU" b="1" dirty="0" smtClean="0">
              <a:solidFill>
                <a:srgbClr val="C00000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79712" y="2700789"/>
            <a:ext cx="6768752" cy="1061829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1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Подъём образования (всей сферы «экономика знаний»)  – важнейший источник социально-экономического роста</a:t>
            </a:r>
            <a:endParaRPr lang="ru-RU" sz="2800" dirty="0">
              <a:solidFill>
                <a:srgbClr val="C00000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5301208"/>
            <a:ext cx="7848872" cy="8771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700" dirty="0" smtClean="0">
                <a:solidFill>
                  <a:srgbClr val="C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Angsana New" panose="02020603050405020304" pitchFamily="18" charset="-34"/>
              </a:rPr>
              <a:t>г. Казань</a:t>
            </a:r>
          </a:p>
          <a:p>
            <a:pPr algn="ctr">
              <a:lnSpc>
                <a:spcPct val="150000"/>
              </a:lnSpc>
            </a:pPr>
            <a:r>
              <a:rPr lang="ru-RU" sz="1700" dirty="0" smtClean="0">
                <a:solidFill>
                  <a:srgbClr val="C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Angsana New" panose="02020603050405020304" pitchFamily="18" charset="-34"/>
              </a:rPr>
              <a:t>  Июнь  2018 г.</a:t>
            </a:r>
            <a:r>
              <a:rPr lang="ru-RU" sz="1700" dirty="0"/>
              <a:t> </a:t>
            </a:r>
            <a:endParaRPr lang="ru-RU" sz="1700" dirty="0" smtClean="0">
              <a:solidFill>
                <a:srgbClr val="C00000"/>
              </a:solidFill>
              <a:latin typeface="Arial Narrow" panose="020B0606020202030204" pitchFamily="34" charset="0"/>
              <a:ea typeface="Tahoma" panose="020B060403050404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5902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290" name="Rectangle 2"/>
          <p:cNvSpPr>
            <a:spLocks noChangeArrowheads="1"/>
          </p:cNvSpPr>
          <p:nvPr/>
        </p:nvSpPr>
        <p:spPr bwMode="auto">
          <a:xfrm>
            <a:off x="179388" y="-27384"/>
            <a:ext cx="8839200" cy="213904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Aft>
                <a:spcPts val="1200"/>
              </a:spcAft>
              <a:defRPr/>
            </a:pPr>
            <a:r>
              <a:rPr lang="ru-RU" sz="17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</a:t>
            </a:r>
          </a:p>
          <a:p>
            <a:pPr algn="ctr" eaLnBrk="0" hangingPunct="0">
              <a:defRPr/>
            </a:pPr>
            <a:endParaRPr lang="ru-RU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0" hangingPunct="0">
              <a:defRPr/>
            </a:pP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Сравнение показателей сферы «экономики </a:t>
            </a:r>
            <a:r>
              <a:rPr lang="ru-RU" sz="21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знаний» в </a:t>
            </a: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России и развитых странах</a:t>
            </a:r>
            <a:endParaRPr lang="ru-RU" sz="21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defRPr/>
            </a:pPr>
            <a:r>
              <a:rPr lang="ru-RU" sz="2100" dirty="0">
                <a:latin typeface="Arial Narrow" panose="020B0606020202030204" pitchFamily="34" charset="0"/>
                <a:cs typeface="Times New Roman" pitchFamily="18" charset="0"/>
              </a:rPr>
              <a:t>    </a:t>
            </a:r>
          </a:p>
          <a:p>
            <a:pPr algn="just">
              <a:defRPr/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graphicFrame>
        <p:nvGraphicFramePr>
          <p:cNvPr id="908428" name="Group 140"/>
          <p:cNvGraphicFramePr>
            <a:graphicFrameLocks noGrp="1"/>
          </p:cNvGraphicFramePr>
          <p:nvPr>
            <p:extLst/>
          </p:nvPr>
        </p:nvGraphicFramePr>
        <p:xfrm>
          <a:off x="395536" y="1628800"/>
          <a:ext cx="8496944" cy="4702849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5319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0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06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8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sng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Страны </a:t>
                      </a:r>
                      <a:r>
                        <a:rPr kumimoji="0" lang="en-US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G</a:t>
                      </a: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-7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Россия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079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Доля </a:t>
                      </a: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отдельных отраслей и сфер «экономики знаний» в валовом внутреннем продукте (в %):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             Наука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>
                        <a:ln>
                          <a:noFill/>
                        </a:ln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>
                        <a:ln>
                          <a:noFill/>
                        </a:ln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>
                        <a:ln>
                          <a:noFill/>
                        </a:ln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>
                        <a:ln>
                          <a:noFill/>
                        </a:ln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2,5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>
                        <a:ln>
                          <a:noFill/>
                        </a:ln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>
                        <a:ln>
                          <a:noFill/>
                        </a:ln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>
                        <a:ln>
                          <a:noFill/>
                        </a:ln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>
                        <a:ln>
                          <a:noFill/>
                        </a:ln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42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>
                        <a:ln>
                          <a:noFill/>
                        </a:ln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</a:t>
                      </a:r>
                      <a:r>
                        <a:rPr kumimoji="0" lang="en-US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   Образование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>
                        <a:ln>
                          <a:noFill/>
                        </a:ln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8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>
                        <a:ln>
                          <a:noFill/>
                        </a:ln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2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500" b="0" u="none" strike="noStrike" cap="none" normalizeH="0" baseline="0" dirty="0">
                        <a:ln>
                          <a:noFill/>
                        </a:ln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</a:t>
                      </a:r>
                      <a:r>
                        <a:rPr kumimoji="0" lang="en-US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    Здравоохранение и биотехнологии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>
                        <a:ln>
                          <a:noFill/>
                        </a:ln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>
                        <a:ln>
                          <a:noFill/>
                        </a:ln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42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>
                        <a:ln>
                          <a:noFill/>
                        </a:ln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</a:t>
                      </a:r>
                      <a:r>
                        <a:rPr kumimoji="0" lang="en-US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    Информационные технологии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>
                        <a:ln>
                          <a:noFill/>
                        </a:ln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>
                        <a:ln>
                          <a:noFill/>
                        </a:ln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08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>
                        <a:ln>
                          <a:noFill/>
                        </a:ln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Удельный вес «экономики знаний» в целом в валовом внутреннем продукте  (в %)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>
                        <a:ln>
                          <a:noFill/>
                        </a:ln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>
                        <a:ln>
                          <a:noFill/>
                        </a:ln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13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41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052736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687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3249" name="Group 81"/>
          <p:cNvGraphicFramePr>
            <a:graphicFrameLocks noGrp="1"/>
          </p:cNvGraphicFramePr>
          <p:nvPr>
            <p:extLst/>
          </p:nvPr>
        </p:nvGraphicFramePr>
        <p:xfrm>
          <a:off x="395537" y="1786968"/>
          <a:ext cx="8374692" cy="481534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64205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4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7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 О К А З А Т Е Л И</a:t>
                      </a:r>
                      <a:endParaRPr kumimoji="0" lang="ru-RU" sz="145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5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2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ВВП на душу населения (уровень экономического развития):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         по ППС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         по рыночному валютному курсу</a:t>
                      </a:r>
                      <a:endParaRPr kumimoji="0" lang="ru-RU" sz="1450" b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</a:t>
                      </a:r>
                      <a:endParaRPr kumimoji="0" lang="ru-RU" sz="14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Реальные доходы на душу населения: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         по ППС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         по рыночному валютному курсу</a:t>
                      </a:r>
                      <a:endParaRPr kumimoji="0" lang="ru-RU" sz="14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90</a:t>
                      </a:r>
                      <a:endParaRPr kumimoji="0" lang="ru-RU" sz="14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Индекс социального развития</a:t>
                      </a:r>
                      <a:endParaRPr kumimoji="0" lang="ru-RU" sz="14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70</a:t>
                      </a:r>
                      <a:endParaRPr kumimoji="0" lang="ru-RU" sz="14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7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Ожидаемая продолжительность жизни при рождении </a:t>
                      </a:r>
                      <a:endParaRPr kumimoji="0" lang="ru-RU" sz="14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90</a:t>
                      </a:r>
                      <a:endParaRPr kumimoji="0" lang="ru-RU" sz="14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7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Обеспечение комфортным жильём</a:t>
                      </a:r>
                      <a:endParaRPr kumimoji="0" lang="ru-RU" sz="14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</a:t>
                      </a:r>
                      <a:endParaRPr kumimoji="0" lang="ru-RU" sz="14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89953"/>
                  </a:ext>
                </a:extLst>
              </a:tr>
              <a:tr h="307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Доля сферы «экономики знаний» в ВВП</a:t>
                      </a:r>
                      <a:endParaRPr kumimoji="0" lang="ru-RU" sz="14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110</a:t>
                      </a:r>
                      <a:endParaRPr kumimoji="0" lang="ru-RU" sz="14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49753"/>
                  </a:ext>
                </a:extLst>
              </a:tr>
              <a:tr h="742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5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Образование</a:t>
                      </a:r>
                      <a:r>
                        <a:rPr kumimoji="0" lang="ru-RU" sz="14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   </a:t>
                      </a:r>
                      <a:r>
                        <a:rPr kumimoji="0" lang="ru-RU" sz="14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Общее качество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   Финансирование (доля в ВВП)</a:t>
                      </a:r>
                      <a:endParaRPr kumimoji="0" lang="ru-RU" sz="14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98</a:t>
                      </a:r>
                      <a:endParaRPr kumimoji="0" lang="ru-RU" sz="14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7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5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Здравоохранение</a:t>
                      </a:r>
                      <a:r>
                        <a:rPr kumimoji="0" lang="ru-RU" sz="14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    Уровень здоровья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    Финансирование (доля в ВВП)</a:t>
                      </a:r>
                      <a:endParaRPr kumimoji="0" lang="ru-RU" sz="14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149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(из 190 стран)</a:t>
                      </a:r>
                      <a:endParaRPr kumimoji="0" lang="ru-RU" sz="14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589795" y="714762"/>
            <a:ext cx="818043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Международный рейтинг России среди 150 ведущих государств мира            по социально-экономическим показателям</a:t>
            </a:r>
            <a:endParaRPr lang="ru-RU" sz="21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732240" y="1449651"/>
            <a:ext cx="223224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sz="15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место среди стран мира)</a:t>
            </a:r>
            <a:endParaRPr lang="ru-RU" sz="15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37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b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</a:t>
            </a:r>
            <a:br>
              <a:rPr lang="ru-RU" sz="1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 smtClean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 smtClean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 smtClean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0043" y="558654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611560" y="764704"/>
            <a:ext cx="82524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 smtClean="0">
                <a:latin typeface="Arial Narrow" panose="020B0606020202030204" pitchFamily="34" charset="0"/>
              </a:rPr>
              <a:t>Отставание в области образования</a:t>
            </a:r>
            <a:endParaRPr lang="ru-RU" altLang="ru-RU" sz="2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772816"/>
            <a:ext cx="834504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fontAlgn="base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Наиболее отстающие сферы:</a:t>
            </a:r>
          </a:p>
          <a:p>
            <a:pPr marL="800100" lvl="1" indent="-342900" algn="just" fontAlgn="base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Дошкольное образование.</a:t>
            </a:r>
          </a:p>
          <a:p>
            <a:pPr marL="800100" lvl="1" indent="-342900" algn="just" fontAlgn="base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Послевузовское профобразование, особенно врачей и юристов, дополнительное образование взрослых и пожилых людей по интересам.</a:t>
            </a:r>
          </a:p>
          <a:p>
            <a:pPr marL="342900" indent="-342900" algn="just" fontAlgn="base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2"/>
            </a:pP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Большая разница в уровне образования между элитными ведущими университетами и большинством периферийных вузов.</a:t>
            </a:r>
          </a:p>
          <a:p>
            <a:pPr marL="342900" indent="-342900" algn="just" fontAlgn="base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2"/>
            </a:pP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В областях, где для выполнения работ особенно важны навыки, опыт и умение, а не одни знания. Наше образование не нацелено на приобретение навыков, опыта и умения.</a:t>
            </a:r>
          </a:p>
          <a:p>
            <a:pPr marL="342900" indent="-342900" algn="just" fontAlgn="base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2"/>
            </a:pPr>
            <a:endParaRPr lang="ru-RU" sz="1600" dirty="0" smtClean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79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b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</a:t>
            </a:r>
            <a:br>
              <a:rPr lang="ru-RU" sz="1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 smtClean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 smtClean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 smtClean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0043" y="558654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611560" y="692696"/>
            <a:ext cx="82524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 smtClean="0">
                <a:latin typeface="Arial Narrow" panose="020B0606020202030204" pitchFamily="34" charset="0"/>
              </a:rPr>
              <a:t>Причины отставания нашего образования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97784" y="1653705"/>
            <a:ext cx="8317616" cy="4871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fontAlgn="base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Слабая интеграция науки и образования.</a:t>
            </a:r>
          </a:p>
          <a:p>
            <a:pPr marL="342900" indent="-342900" algn="just" fontAlgn="base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Излишняя концентрация ведущих научно-преподавательских кадров в гг. Москве и Санкт-Петербурге при их явном недостатке в подавляющем большинстве регионов страны. </a:t>
            </a:r>
          </a:p>
          <a:p>
            <a:pPr marL="342900" indent="-342900" algn="just" fontAlgn="base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Преимущественно лекционная и семинарская форма образования с недостаточным использованием активных методов.</a:t>
            </a:r>
          </a:p>
          <a:p>
            <a:pPr marL="342900" indent="-342900" algn="just" fontAlgn="base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Излишняя часовая нагрузка в виде лекций и семинаров в университете. Недостаток времени для самостоятельной работы. </a:t>
            </a:r>
          </a:p>
          <a:p>
            <a:pPr marL="342900" indent="-342900" algn="just" fontAlgn="base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Проведение экзаменационных и зачётных сессий 2 раза в год вместо систематической проверки знаний по кредитной системе.</a:t>
            </a:r>
          </a:p>
          <a:p>
            <a:pPr marL="342900" indent="-342900" algn="just" fontAlgn="base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Отсутствие в большинстве случаев персонального научного руководителя у каждого студента (хотя бы начиная с 3 курса).</a:t>
            </a:r>
          </a:p>
          <a:p>
            <a:pPr marL="342900" indent="-342900" algn="just" fontAlgn="base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ru-RU" sz="1600" dirty="0" smtClean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49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b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</a:t>
            </a:r>
            <a:br>
              <a:rPr lang="ru-RU" sz="1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 smtClean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 smtClean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 smtClean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97784" y="1247460"/>
            <a:ext cx="8308472" cy="4845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fontAlgn="base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7"/>
            </a:pP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Получение диплома об образовании без стажировки, опыта и навыков, удостоверенных профессиональным сообществом.</a:t>
            </a:r>
          </a:p>
          <a:p>
            <a:pPr marL="342900" indent="-342900" algn="just" fontAlgn="base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7"/>
            </a:pP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Незнакомство студентов и большинства преподавателей с лучшими международными источниками знаний из-за плохого владения английским языком.</a:t>
            </a:r>
          </a:p>
          <a:p>
            <a:pPr marL="342900" indent="-342900" algn="just" fontAlgn="base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7"/>
            </a:pP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Отсутствие профессиональных степеней по видам деятельности, обеспечивающих допуск к этой работе после получения не только знания, но и умения и опыта, проверяемых сообществом профессионалов.</a:t>
            </a:r>
          </a:p>
          <a:p>
            <a:pPr marL="342900" indent="-342900" algn="just" fontAlgn="base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7"/>
            </a:pP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Отсутствие в подавляющем большинстве случаев знаний и навыков стандартизации деятельности, без которой нельзя получить высокую общую эффективность и производительность труда.</a:t>
            </a:r>
            <a:endParaRPr lang="ru-RU" sz="1600" dirty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  <a:p>
            <a:pPr marL="342900" indent="-342900" algn="just" fontAlgn="base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7"/>
            </a:pP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Излишняя концентрация ведущих научно-преподавательских кадров в Москве и Санкт-Петербурге при их явном недостатке в подавляющем большинстве регионов страны. </a:t>
            </a:r>
          </a:p>
          <a:p>
            <a:pPr marL="342900" indent="-342900" algn="just" fontAlgn="base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7"/>
            </a:pPr>
            <a:endParaRPr lang="ru-RU" sz="1600" dirty="0" smtClean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11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b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</a:t>
            </a:r>
            <a:br>
              <a:rPr lang="ru-RU" sz="1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 smtClean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 smtClean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 smtClean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0043" y="558654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611560" y="692696"/>
            <a:ext cx="82524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 smtClean="0">
                <a:latin typeface="Arial Narrow" panose="020B0606020202030204" pitchFamily="34" charset="0"/>
              </a:rPr>
              <a:t>Самые слабые разделы бизнес-образования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97784" y="1580594"/>
            <a:ext cx="831761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fontAlgn="base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1600" dirty="0" err="1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Эккаунтинг</a:t>
            </a: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. Нет программы С</a:t>
            </a:r>
            <a:r>
              <a:rPr lang="en-US" sz="16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PA</a:t>
            </a: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.</a:t>
            </a:r>
          </a:p>
          <a:p>
            <a:pPr marL="342900" indent="-342900" algn="just" fontAlgn="base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Маркетинг и продажи. </a:t>
            </a:r>
          </a:p>
          <a:p>
            <a:pPr marL="342900" indent="-342900" algn="just" fontAlgn="base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Финансы. Нет профессиональных степеней по ведущим специальностям, которые предъявляют специальные требования к знаниям, опыту и умению.</a:t>
            </a:r>
          </a:p>
          <a:p>
            <a:pPr marL="342900" indent="-342900" algn="just" fontAlgn="base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Антикризисное управление.  </a:t>
            </a:r>
          </a:p>
          <a:p>
            <a:pPr marL="342900" indent="-342900" algn="just" fontAlgn="base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Управление проектами. Инжиниринг. </a:t>
            </a:r>
          </a:p>
          <a:p>
            <a:pPr marL="342900" indent="-342900" algn="just" fontAlgn="base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Инженерно-экономическое управление по отраслям.</a:t>
            </a:r>
          </a:p>
          <a:p>
            <a:pPr marL="342900" indent="-342900" algn="just" fontAlgn="base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Управление знаниями</a:t>
            </a:r>
          </a:p>
          <a:p>
            <a:pPr marL="342900" indent="-342900" algn="just" fontAlgn="base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Цифровая экономика и особенно эконометрика и оптимизация. </a:t>
            </a:r>
          </a:p>
          <a:p>
            <a:pPr marL="342900" indent="-342900" algn="just" fontAlgn="base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ru-RU" sz="1600" dirty="0" smtClean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00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9"/>
          <p:cNvSpPr>
            <a:spLocks noChangeArrowheads="1"/>
          </p:cNvSpPr>
          <p:nvPr/>
        </p:nvSpPr>
        <p:spPr bwMode="auto">
          <a:xfrm>
            <a:off x="1452562" y="2176582"/>
            <a:ext cx="563971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indent="450850" eaLnBrk="0" hangingPunct="0"/>
            <a:endParaRPr lang="ru-RU" sz="1800" b="0" dirty="0"/>
          </a:p>
          <a:p>
            <a:pPr indent="450850" eaLnBrk="0" hangingPunct="0"/>
            <a:r>
              <a:rPr lang="ru-RU" sz="1400" b="0" dirty="0">
                <a:cs typeface="Times New Roman" pitchFamily="18" charset="0"/>
              </a:rPr>
              <a:t>                                                                               </a:t>
            </a:r>
            <a:endParaRPr lang="ru-RU" sz="800" dirty="0"/>
          </a:p>
          <a:p>
            <a:pPr indent="450850" eaLnBrk="0" hangingPunct="0"/>
            <a:r>
              <a:rPr lang="ru-RU" sz="1800" b="0" dirty="0"/>
              <a:t>                    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916879" y="0"/>
            <a:ext cx="5227121" cy="6858000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987157"/>
            <a:ext cx="2827683" cy="880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2052"/>
          <p:cNvSpPr txBox="1">
            <a:spLocks noChangeArrowheads="1"/>
          </p:cNvSpPr>
          <p:nvPr/>
        </p:nvSpPr>
        <p:spPr bwMode="auto">
          <a:xfrm>
            <a:off x="4678878" y="3165800"/>
            <a:ext cx="522712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600" dirty="0" smtClean="0">
                <a:solidFill>
                  <a:schemeClr val="bg1"/>
                </a:solidFill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ru-RU" sz="2400" dirty="0" smtClean="0">
                <a:solidFill>
                  <a:schemeClr val="bg1"/>
                </a:solidFill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Благодарю </a:t>
            </a:r>
            <a:r>
              <a:rPr lang="ru-RU" sz="2400" dirty="0">
                <a:solidFill>
                  <a:schemeClr val="bg1"/>
                </a:solidFill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0852004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9177</TotalTime>
  <Words>556</Words>
  <Application>Microsoft Office PowerPoint</Application>
  <PresentationFormat>Экран (4:3)</PresentationFormat>
  <Paragraphs>124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Angsana New</vt:lpstr>
      <vt:lpstr>Arial</vt:lpstr>
      <vt:lpstr>Arial Narrow</vt:lpstr>
      <vt:lpstr>Calibri</vt:lpstr>
      <vt:lpstr>Tahoma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Аганбегян Абел Гезевич</dc:title>
  <dc:creator>Кротова Надежда Алексеевна</dc:creator>
  <cp:lastModifiedBy>Кротова Надежда Алексеевна</cp:lastModifiedBy>
  <cp:revision>1443</cp:revision>
  <cp:lastPrinted>2018-06-07T12:18:43Z</cp:lastPrinted>
  <dcterms:created xsi:type="dcterms:W3CDTF">2014-06-30T10:57:10Z</dcterms:created>
  <dcterms:modified xsi:type="dcterms:W3CDTF">2018-06-07T12:22:51Z</dcterms:modified>
</cp:coreProperties>
</file>